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PT Sans Narrow"/>
      <p:regular r:id="rId39"/>
      <p:bold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Open Sans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9A02DFC-DF41-4CAD-AF74-1CAC9FE1D502}">
  <a:tblStyle styleId="{C9A02DFC-DF41-4CAD-AF74-1CAC9FE1D50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Narrow-bold.fntdata"/><Relationship Id="rId20" Type="http://schemas.openxmlformats.org/officeDocument/2006/relationships/slide" Target="slides/slide14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6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8.xml"/><Relationship Id="rId46" Type="http://schemas.openxmlformats.org/officeDocument/2006/relationships/font" Target="fonts/OpenSans-bold.fntdata"/><Relationship Id="rId23" Type="http://schemas.openxmlformats.org/officeDocument/2006/relationships/slide" Target="slides/slide17.xml"/><Relationship Id="rId45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OpenSans-boldItalic.fntdata"/><Relationship Id="rId25" Type="http://schemas.openxmlformats.org/officeDocument/2006/relationships/slide" Target="slides/slide19.xml"/><Relationship Id="rId47" Type="http://schemas.openxmlformats.org/officeDocument/2006/relationships/font" Target="fonts/Open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TSansNarrow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c91e221e5_1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c91e221e5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ca6c49d5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ca6c49d5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c91e221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c91e221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c91e221e5_1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c91e221e5_1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c91e221e5_1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c91e221e5_1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c91e221e5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c91e221e5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c91e221e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c91e221e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a2ed56015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a2ed56015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a2ed56015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a2ed56015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bc91e221e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bc91e221e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c91e221e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c91e221e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c91e221e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c91e221e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a2ed5601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a2ed5601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cdebff7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cdebff7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d05a95d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d05a95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a2ed56015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a2ed56015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a2ed5601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a2ed5601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6a2ed5601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6a2ed5601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cdebff79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cdebff7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a2ed5601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a2ed5601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d09932b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d09932b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c91e221e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c91e221e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6a2ed56015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6a2ed56015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d09932b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d09932b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c91e221e5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c91e221e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ca6c49d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ca6c49d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ca6c49d5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ca6c49d5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ca6c49d55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ca6c49d55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c91e221e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c91e221e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c91e221e5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c91e221e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bc91e221e5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bc91e221e5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AI4Finance-Foundation/FinRL" TargetMode="External"/><Relationship Id="rId4" Type="http://schemas.openxmlformats.org/officeDocument/2006/relationships/hyperlink" Target="https://www.kaggle.com/datasets/mahmudulhaque/dsebd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DRL for Stock Trading in Bangladesh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40700" y="2800850"/>
            <a:ext cx="4863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9999"/>
                </a:solidFill>
              </a:rPr>
              <a:t>Supervised by:</a:t>
            </a:r>
            <a:r>
              <a:rPr lang="en-GB" sz="1800"/>
              <a:t> </a:t>
            </a:r>
            <a:r>
              <a:rPr lang="en-GB" sz="1800"/>
              <a:t>Ajmain Yasar Ahmed</a:t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999999"/>
                </a:solidFill>
              </a:rPr>
              <a:t>Presented by:</a:t>
            </a:r>
            <a:r>
              <a:rPr lang="en-GB" sz="1800"/>
              <a:t> 1805091 &amp; 1805093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Volatility Index - VIX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</a:t>
            </a:r>
            <a:r>
              <a:rPr lang="en-GB"/>
              <a:t>easures insecurity in the stock market.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the VIX is high, people are not buying which is also called market fear.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"If the VIX is high, it's time to buy"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"When the VIX is low, look out below!"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Buying when the VIX is high and selling when it is low is a strategy, but that needs to be considered against other factors and indicators too.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Stock Market Indicators: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MACD (Moving Average Convergence Divergence)</a:t>
            </a:r>
            <a:r>
              <a:rPr lang="en-GB"/>
              <a:t>: Trend-following momentum indicator based on moving averages.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Bollinger Bands (Boll_ub and Boll_lb)</a:t>
            </a:r>
            <a:r>
              <a:rPr lang="en-GB"/>
              <a:t>: Volatility bands indicating potential overbought or oversold conditions.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RSI (Relative Strength Index) 30</a:t>
            </a:r>
            <a:r>
              <a:rPr lang="en-GB"/>
              <a:t>: Momentum oscillator for identifying overbought or oversold conditions.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CCI (Commodity Channel Index) 30</a:t>
            </a:r>
            <a:r>
              <a:rPr lang="en-GB"/>
              <a:t>: Momentum oscillator for assessing trend strength and overbought/oversold conditions.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DX (Directional Movement Index) 30</a:t>
            </a:r>
            <a:r>
              <a:rPr lang="en-GB"/>
              <a:t>: Measures trend strength in a security.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Close_30_SMA</a:t>
            </a:r>
            <a:r>
              <a:rPr lang="en-GB"/>
              <a:t> and </a:t>
            </a:r>
            <a:r>
              <a:rPr b="1" lang="en-GB"/>
              <a:t>Close_60_SMA</a:t>
            </a:r>
            <a:r>
              <a:rPr lang="en-GB"/>
              <a:t>: Simple moving averages based on closing prices over 30 and 60 days respectively.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 Used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A2C [Advantage Actor Critic]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DDPG [Deep Deterministic Policy Gradient]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PPO [Proximal Policy Optimization]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TD3 [Twin-Delayed Deep </a:t>
            </a:r>
            <a:r>
              <a:rPr lang="en-GB"/>
              <a:t>Deterministic Policy Gradient</a:t>
            </a:r>
            <a:r>
              <a:rPr lang="en-GB"/>
              <a:t>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SAC [Soft Actor-Critic]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Mean Variance Optimization - MVO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</a:t>
            </a:r>
            <a:r>
              <a:rPr lang="en-GB"/>
              <a:t>easuring an asset's risk against its likely return</a:t>
            </a:r>
            <a:r>
              <a:rPr lang="en-GB"/>
              <a:t> and investing based on that risk/return ratio.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analysis helps investors determine the biggest reward at a given level of risk or the least risk at a given level of return.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expected return is a probability expressing the estimated return of the investment in the security.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If two different securities have the same expected return, but one has lower variance, the one with lower variance is preferred.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Similarly, if two different securities have approximately the same variance, the one with the higher return is preferred.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 Jones Industrial Average - DJI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Stock market index that tracks 30 large, publicly-owned companies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Primarily focuses on the US Market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Could be somewhat relatable to other markets too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Models Don’t See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Natural Calamities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War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Government Decisions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Company Policies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New Company in Market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/>
              <a:t>Acquisitions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That’s why an expert stock trader is most of the times more valuable than an automated software.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076" y="692487"/>
            <a:ext cx="3328625" cy="37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</a:t>
            </a:r>
            <a:endParaRPr/>
          </a:p>
        </p:txBody>
      </p:sp>
      <p:sp>
        <p:nvSpPr>
          <p:cNvPr id="167" name="Google Shape;167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Regenerated original results.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Successfully incorporated existing RL based models from FinRL in Dhaka Stock Exchange dataset.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Designed reward </a:t>
            </a:r>
            <a:r>
              <a:rPr lang="en-GB"/>
              <a:t>function</a:t>
            </a:r>
            <a:r>
              <a:rPr lang="en-GB"/>
              <a:t> for better outcome.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Default Reward Function</a:t>
            </a:r>
            <a:endParaRPr sz="2900"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Only depends on the return at the end of the day.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Reward Scaling controls the rate.</a:t>
            </a:r>
            <a:endParaRPr sz="1700"/>
          </a:p>
        </p:txBody>
      </p:sp>
      <p:sp>
        <p:nvSpPr>
          <p:cNvPr id="179" name="Google Shape;179;p30"/>
          <p:cNvSpPr txBox="1"/>
          <p:nvPr>
            <p:ph idx="2" type="body"/>
          </p:nvPr>
        </p:nvSpPr>
        <p:spPr>
          <a:xfrm>
            <a:off x="4340475" y="1266175"/>
            <a:ext cx="4491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700"/>
              <a:t>Reward </a:t>
            </a:r>
            <a:r>
              <a:rPr lang="en-GB" sz="1700"/>
              <a:t>= daily_return * reward_scalling</a:t>
            </a:r>
            <a:endParaRPr b="1"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050" y="161750"/>
            <a:ext cx="5366001" cy="2205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5" name="Google Shape;185;p31"/>
          <p:cNvGraphicFramePr/>
          <p:nvPr/>
        </p:nvGraphicFramePr>
        <p:xfrm>
          <a:off x="2749500" y="241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{C9A02DFC-DF41-4CAD-AF74-1CAC9FE1D502}</a:tableStyleId>
              </a:tblPr>
              <a:tblGrid>
                <a:gridCol w="538875"/>
                <a:gridCol w="997200"/>
                <a:gridCol w="997200"/>
                <a:gridCol w="1029325"/>
                <a:gridCol w="1254525"/>
                <a:gridCol w="1029325"/>
              </a:tblGrid>
              <a:tr h="223500"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initial_value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final_value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annual_return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sharpe_ratio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max_drawdown</a:t>
                      </a:r>
                      <a:endParaRPr sz="700"/>
                    </a:p>
                  </a:txBody>
                  <a:tcPr marT="0" marB="0" marR="0" marL="0"/>
                </a:tc>
              </a:tr>
              <a:tr h="223500"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a2c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1014670.51891483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1058016.19458915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1.40415669825364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3.28099854532285E-05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-151957.461378052</a:t>
                      </a:r>
                      <a:endParaRPr sz="700"/>
                    </a:p>
                  </a:txBody>
                  <a:tcPr marT="0" marB="0" marR="0" marL="0"/>
                </a:tc>
              </a:tr>
              <a:tr h="223500"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ddpg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1036320.01684446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1084571.66802854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1.52853575693324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3.06601491965349E-05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-191816.784805298</a:t>
                      </a:r>
                      <a:endParaRPr sz="700"/>
                    </a:p>
                  </a:txBody>
                  <a:tcPr marT="0" marB="0" marR="0" marL="0"/>
                </a:tc>
              </a:tr>
              <a:tr h="223500"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td3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1050454.84450713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915325.953889763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-4.48619872746525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-5.90320513395877E-05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-309783.857719421</a:t>
                      </a:r>
                      <a:endParaRPr sz="700"/>
                    </a:p>
                  </a:txBody>
                  <a:tcPr marT="0" marB="0" marR="0" marL="0"/>
                </a:tc>
              </a:tr>
              <a:tr h="223500"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ppo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1009710.06648183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1027998.61852467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0.600146922999656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1.49151384884493E-05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-184124.06946183</a:t>
                      </a:r>
                      <a:endParaRPr sz="700"/>
                    </a:p>
                  </a:txBody>
                  <a:tcPr marT="0" marB="0" marR="0" marL="0"/>
                </a:tc>
              </a:tr>
              <a:tr h="223500"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sac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1026971.53194534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1031869.39014529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0.158722102927555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3.44759921219945E-06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-192925.196998211</a:t>
                      </a:r>
                      <a:endParaRPr sz="700"/>
                    </a:p>
                  </a:txBody>
                  <a:tcPr marT="0" marB="0" marR="0" marL="0"/>
                </a:tc>
              </a:tr>
              <a:tr h="242675"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mvo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1000730.08876205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928866.787238764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-2.45339499910148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-4.53984765280635E-05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-264967.362361946</a:t>
                      </a:r>
                      <a:endParaRPr sz="700"/>
                    </a:p>
                  </a:txBody>
                  <a:tcPr marT="0" marB="0" marR="0" marL="0"/>
                </a:tc>
              </a:tr>
              <a:tr h="223500">
                <a:tc>
                  <a:txBody>
                    <a:bodyPr/>
                    <a:lstStyle/>
                    <a:p>
                      <a:pPr indent="0" lvl="0" marL="107999" marR="107999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dji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1041671.00043766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958126.440812903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-2.74825175463574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-5.22629744627238E-05</a:t>
                      </a:r>
                      <a:endParaRPr sz="700"/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107999" marR="107999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700"/>
                        <a:t>-235216.170014614</a:t>
                      </a:r>
                      <a:endParaRPr sz="700"/>
                    </a:p>
                  </a:txBody>
                  <a:tcPr marT="0" marB="0" marR="0" marL="0"/>
                </a:tc>
              </a:tr>
            </a:tbl>
          </a:graphicData>
        </a:graphic>
      </p:graphicFrame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 2010-2020 Trade 2021-2022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617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DJIA top 29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Motivating Factors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Stock Exchange is a very unpredictable &amp; </a:t>
            </a:r>
            <a:r>
              <a:rPr lang="en-GB"/>
              <a:t>turbulent</a:t>
            </a:r>
            <a:r>
              <a:rPr lang="en-GB"/>
              <a:t> sector. Predicting it and trading automatically is an interesting problem itself.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Other Neural Network </a:t>
            </a:r>
            <a:r>
              <a:rPr lang="en-GB"/>
              <a:t>based models try to predict the future values of portfolios, not trade automatically.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Reinforcement Learning based models would learn the ways of the stocks in a more intense way as it continuously trades and reinforces itself.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Stock Market in Bangladesh is so much unstable comparing to other countries’, it raises a curiosity to see how does Deep RL models work here.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01. </a:t>
            </a:r>
            <a:r>
              <a:rPr lang="en-GB"/>
              <a:t>Train 2010-2020 Trade 2021-2022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00" y="903550"/>
            <a:ext cx="8725901" cy="31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>
            <p:ph idx="1" type="body"/>
          </p:nvPr>
        </p:nvSpPr>
        <p:spPr>
          <a:xfrm>
            <a:off x="311700" y="1617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DSE top 39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283825" y="37964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01. Train 2010-2020 Trade 2021-2022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6576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DSE top 39</a:t>
            </a:r>
            <a:endParaRPr/>
          </a:p>
        </p:txBody>
      </p:sp>
      <p:sp>
        <p:nvSpPr>
          <p:cNvPr id="201" name="Google Shape;201;p33"/>
          <p:cNvSpPr txBox="1"/>
          <p:nvPr/>
        </p:nvSpPr>
        <p:spPr>
          <a:xfrm>
            <a:off x="283825" y="657650"/>
            <a:ext cx="80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900" y="1764450"/>
            <a:ext cx="6505575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02. Train 2012-2020 Trade 2021-2022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617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DSE top 39</a:t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 rotWithShape="1">
          <a:blip r:embed="rId3">
            <a:alphaModFix/>
          </a:blip>
          <a:srcRect b="0" l="9281" r="7999" t="0"/>
          <a:stretch/>
        </p:blipFill>
        <p:spPr>
          <a:xfrm>
            <a:off x="190113" y="729813"/>
            <a:ext cx="8763776" cy="35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03. </a:t>
            </a:r>
            <a:r>
              <a:rPr lang="en-GB"/>
              <a:t>Train 2012-2021 Trade 2022</a:t>
            </a:r>
            <a:endParaRPr/>
          </a:p>
        </p:txBody>
      </p:sp>
      <p:pic>
        <p:nvPicPr>
          <p:cNvPr id="215" name="Google Shape;215;p35"/>
          <p:cNvPicPr preferRelativeResize="0"/>
          <p:nvPr/>
        </p:nvPicPr>
        <p:blipFill rotWithShape="1">
          <a:blip r:embed="rId3">
            <a:alphaModFix/>
          </a:blip>
          <a:srcRect b="0" l="9155" r="7987" t="0"/>
          <a:stretch/>
        </p:blipFill>
        <p:spPr>
          <a:xfrm>
            <a:off x="290800" y="762000"/>
            <a:ext cx="8604750" cy="34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311700" y="1617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DSE top 39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Reward Functions</a:t>
            </a:r>
            <a:endParaRPr/>
          </a:p>
        </p:txBody>
      </p:sp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Cashless Penalty</a:t>
            </a:r>
            <a:endParaRPr b="1" sz="20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Absence of cash when a stock is doing good and it should be bought.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Not having the ability to buy a stock at the right moment requires penalties.</a:t>
            </a:r>
            <a:endParaRPr b="1"/>
          </a:p>
        </p:txBody>
      </p:sp>
      <p:sp>
        <p:nvSpPr>
          <p:cNvPr id="223" name="Google Shape;223;p36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self.reward = (end_total_asset - begin_total_asset - max(0, ((self.cash+end_total_asset - self.state[0]) * self.cash_penalty_percentage - self.cash))*self.cash_penalty_percentage) * self.reward_scaling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01. </a:t>
            </a:r>
            <a:r>
              <a:rPr b="1" lang="en-GB"/>
              <a:t>Cash Penalty</a:t>
            </a:r>
            <a:endParaRPr b="1"/>
          </a:p>
        </p:txBody>
      </p:sp>
      <p:sp>
        <p:nvSpPr>
          <p:cNvPr id="229" name="Google Shape;229;p37"/>
          <p:cNvSpPr txBox="1"/>
          <p:nvPr>
            <p:ph idx="1" type="body"/>
          </p:nvPr>
        </p:nvSpPr>
        <p:spPr>
          <a:xfrm>
            <a:off x="311700" y="1617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DSE top 39</a:t>
            </a:r>
            <a:endParaRPr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2950"/>
            <a:ext cx="8299708" cy="316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01. </a:t>
            </a:r>
            <a:r>
              <a:rPr b="1" lang="en-GB"/>
              <a:t>Cash Penalty</a:t>
            </a:r>
            <a:endParaRPr b="1"/>
          </a:p>
        </p:txBody>
      </p:sp>
      <p:sp>
        <p:nvSpPr>
          <p:cNvPr id="236" name="Google Shape;236;p38"/>
          <p:cNvSpPr txBox="1"/>
          <p:nvPr>
            <p:ph idx="1" type="body"/>
          </p:nvPr>
        </p:nvSpPr>
        <p:spPr>
          <a:xfrm>
            <a:off x="311700" y="1617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DSE top 39</a:t>
            </a:r>
            <a:endParaRPr/>
          </a:p>
        </p:txBody>
      </p:sp>
      <p:pic>
        <p:nvPicPr>
          <p:cNvPr id="237" name="Google Shape;2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900" y="1875200"/>
            <a:ext cx="641032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Reward Functions</a:t>
            </a:r>
            <a:endParaRPr/>
          </a:p>
        </p:txBody>
      </p:sp>
      <p:sp>
        <p:nvSpPr>
          <p:cNvPr id="243" name="Google Shape;243;p3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Stop Loss</a:t>
            </a:r>
            <a:endParaRPr b="1" sz="20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Risk-management system that automatically sells a security once it reaches a certain price.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Designed to limit losses in case the security's price drops below that price level.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9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This environment penalizes the model if exceeded the stop-loss threshold, selling assets with under expectation %profit, and also for not maintaining a reserve of cash.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This enables the model to do trading with high confidence and manage cash reserves in addition to performing trading procedures.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Reward Functions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1231550"/>
            <a:ext cx="86670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Stop Loss</a:t>
            </a:r>
            <a:endParaRPr b="1" sz="20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r_i = (sum(cash, asset_value) + additional_reward - total_penalty - initial_cash) / initial_cash / days_elapsed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, where total_penalty = cash_penalty + stop_loss_penalty + low_profit_penalty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   cash_penalty = max(0, sum(cash, asset_value)*cash_penalty_proportion-cash)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   stop_loss_penalty = -1 * dot(holdings,negative_closing_diff_avg_buy)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   low_profit_penalty = -1 * dot(holdings,negative_profit_sell_diff_avg_buy)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              additional_reward = dot(holdings,positive_profit_sell_diff_avg_buy)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	Cash = Exponential Average of last 25 days.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01. Train 2012-2020 Trade 2021-2022 </a:t>
            </a:r>
            <a:r>
              <a:rPr b="1" lang="en-GB"/>
              <a:t>Stop Loss</a:t>
            </a:r>
            <a:endParaRPr b="1"/>
          </a:p>
        </p:txBody>
      </p:sp>
      <p:pic>
        <p:nvPicPr>
          <p:cNvPr id="256" name="Google Shape;256;p41"/>
          <p:cNvPicPr preferRelativeResize="0"/>
          <p:nvPr/>
        </p:nvPicPr>
        <p:blipFill rotWithShape="1">
          <a:blip r:embed="rId3">
            <a:alphaModFix/>
          </a:blip>
          <a:srcRect b="0" l="9665" r="8702" t="0"/>
          <a:stretch/>
        </p:blipFill>
        <p:spPr>
          <a:xfrm>
            <a:off x="305713" y="663275"/>
            <a:ext cx="8532574" cy="34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>
            <p:ph idx="1" type="body"/>
          </p:nvPr>
        </p:nvSpPr>
        <p:spPr>
          <a:xfrm>
            <a:off x="311700" y="1617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DSE top 39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 adopted from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FinRL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Dataset taken from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Kaggle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idx="1" type="body"/>
          </p:nvPr>
        </p:nvSpPr>
        <p:spPr>
          <a:xfrm>
            <a:off x="283825" y="37964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01. Train 2012-2020 Trade 2021-2022 </a:t>
            </a:r>
            <a:r>
              <a:rPr b="1" lang="en-GB"/>
              <a:t>Stop Loss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6576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DSE top 39</a:t>
            </a:r>
            <a:endParaRPr/>
          </a:p>
        </p:txBody>
      </p:sp>
      <p:sp>
        <p:nvSpPr>
          <p:cNvPr id="264" name="Google Shape;264;p42"/>
          <p:cNvSpPr txBox="1"/>
          <p:nvPr/>
        </p:nvSpPr>
        <p:spPr>
          <a:xfrm>
            <a:off x="283825" y="657650"/>
            <a:ext cx="802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2"/>
          <p:cNvSpPr txBox="1"/>
          <p:nvPr/>
        </p:nvSpPr>
        <p:spPr>
          <a:xfrm>
            <a:off x="311700" y="1439775"/>
            <a:ext cx="826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		initial_value	final_value	annual_return	sharpe_ratio	max_drawdown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a2c</a:t>
            </a:r>
            <a:r>
              <a:rPr lang="en-GB"/>
              <a:t>		2000000.0		2220054.90	3.54			2.91e-05		-346426.19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ddpg</a:t>
            </a:r>
            <a:r>
              <a:rPr lang="en-GB"/>
              <a:t>		2000000.0		2006954.28	0.11			1.37e-06		-376089.79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td3</a:t>
            </a:r>
            <a:r>
              <a:rPr lang="en-GB"/>
              <a:t>		2000000.0		2257929.22	4.12			2.83e-05		-391398.89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ppo</a:t>
            </a:r>
            <a:r>
              <a:rPr lang="en-GB"/>
              <a:t>		2000000.0		2322867.71	5.11			2.90e-05		-520390.64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sac		</a:t>
            </a:r>
            <a:r>
              <a:rPr lang="en-GB"/>
              <a:t>2000000.0		2259114.39	4.14			2.59e-05		-456789.89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mvo</a:t>
            </a:r>
            <a:r>
              <a:rPr lang="en-GB"/>
              <a:t>		2047001.23	2173538.62	2.01			1.91e-05		-302759.42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02. Train 2012-2021 Trade 2022 </a:t>
            </a:r>
            <a:r>
              <a:rPr b="1" lang="en-GB"/>
              <a:t>Stop Loss</a:t>
            </a:r>
            <a:endParaRPr b="1"/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39201" cy="337112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311700" y="161750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Dataset: DSE top 39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Directions</a:t>
            </a:r>
            <a:endParaRPr/>
          </a:p>
        </p:txBody>
      </p:sp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Incorporate other factor and indicators.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Reward Functions in the FinRL library could be optimized so they match DSE’s patterns.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Guided train to minimize risk.</a:t>
            </a:r>
            <a:endParaRPr/>
          </a:p>
        </p:txBody>
      </p:sp>
      <p:sp>
        <p:nvSpPr>
          <p:cNvPr id="279" name="Google Shape;279;p44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Trends in DJI &amp; DSE</a:t>
            </a:r>
            <a:endParaRPr sz="2600"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2009 to 2022</a:t>
            </a:r>
            <a:endParaRPr sz="14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750" y="266900"/>
            <a:ext cx="5740975" cy="226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375" y="2922575"/>
            <a:ext cx="5575151" cy="21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DSE </a:t>
            </a:r>
            <a:r>
              <a:rPr lang="en-GB"/>
              <a:t>fluctuate</a:t>
            </a:r>
            <a:r>
              <a:rPr lang="en-GB"/>
              <a:t> too much </a:t>
            </a:r>
            <a:r>
              <a:rPr lang="en-GB"/>
              <a:t>around</a:t>
            </a:r>
            <a:r>
              <a:rPr lang="en-GB"/>
              <a:t> 2011?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150" y="1562051"/>
            <a:ext cx="7173700" cy="15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Trends in DJI &amp; DSE</a:t>
            </a:r>
            <a:endParaRPr sz="2600"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/>
              <a:t>2012 to 2022</a:t>
            </a:r>
            <a:endParaRPr sz="14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775" y="174600"/>
            <a:ext cx="5258852" cy="20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2775" y="2321500"/>
            <a:ext cx="5258848" cy="2621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40"/>
              <a:t>Distribution of Standard Deviation of DSE and DJI top companies</a:t>
            </a:r>
            <a:endParaRPr sz="2740"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200" y="1678525"/>
            <a:ext cx="4752950" cy="285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50" y="1797751"/>
            <a:ext cx="4130500" cy="259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Turbulence</a:t>
            </a:r>
            <a:endParaRPr sz="2600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Market turbulence is the unexpected rising and falling of the stock market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903" y="920400"/>
            <a:ext cx="4268198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Turbulence distribution in DSE and DJI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100" y="1449900"/>
            <a:ext cx="5026975" cy="31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0" y="1668350"/>
            <a:ext cx="4752975" cy="285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